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3" r:id="rId4"/>
    <p:sldId id="27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4FA11-B5F4-49E6-AB07-413E0F13681E}" type="datetimeFigureOut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6FB88-D1D8-4A9B-B81D-C11693BACB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28-43AA-4772-B559-79D9C60E7288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8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3DC3-2024-41C6-998A-B7463A6F7D77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7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C785-2856-46B6-8C01-F600FE6FEC6C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38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11FB674-8619-4B4D-8131-8D6132624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"/>
            <a:ext cx="9144000" cy="6853164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4CC644-2C8E-457A-BA03-27B6A801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713-30A9-4E0B-86FE-1F19095DB20D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E0F479-DF10-424B-B79E-CF2915F8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8DCD52-A047-47C4-9BB3-EE24A6AE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61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F77645C-AC6F-4F3C-BDFF-BFA3DFC0A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"/>
            <a:ext cx="9144000" cy="6853164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3E9F8A-549E-42B9-AC07-683E5FED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D1AD-014A-475B-A92B-95C5FD519782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020ECA-72FD-44F0-8F5A-8250203A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03EF06-93C3-4497-9367-1B9664D7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4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E12-DD08-426C-82E4-907FD3BE21C1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12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68C-4FFB-4F3F-B7A7-3CA6363FAACE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93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75AC-4761-4FA0-A3EF-0035F059E388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025-2031-4C99-923B-A8D71270A338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50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A197-B405-4751-AA39-6ABCEAFEC734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3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F46-DBEF-4EB6-944A-BC8AF8E0FDBA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386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5FB6BB9-40D6-481A-8F86-7F2774A6B8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2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9867-CE29-4AA6-995A-049893DA963C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17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98C6-760C-42FA-90CF-3E6A4A4A5A8D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3725" y="6173788"/>
            <a:ext cx="2057400" cy="365125"/>
          </a:xfrm>
          <a:prstGeom prst="rect">
            <a:avLst/>
          </a:prstGeom>
        </p:spPr>
        <p:txBody>
          <a:bodyPr/>
          <a:lstStyle/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3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0074BDC5-8586-47C0-9067-1A5B4A20BB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"/>
            <a:ext cx="9144000" cy="68531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5964-2272-431E-8357-DA52E134B795}" type="datetime1">
              <a:rPr lang="zh-TW" altLang="en-US" smtClean="0"/>
              <a:t>2025/6/24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599" y="6536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6BB9-40D6-481A-8F86-7F2774A6B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2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31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2A63300-9443-4E9A-B089-794E6490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2D2721-BBED-44A9-BF5F-C2D479BE47CF}"/>
              </a:ext>
            </a:extLst>
          </p:cNvPr>
          <p:cNvSpPr/>
          <p:nvPr/>
        </p:nvSpPr>
        <p:spPr>
          <a:xfrm>
            <a:off x="471809" y="4356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肆、查核點說明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9C8518F-64BB-42C2-B9FE-DD24DB88A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03583"/>
              </p:ext>
            </p:extLst>
          </p:nvPr>
        </p:nvGraphicFramePr>
        <p:xfrm>
          <a:off x="302740" y="1161536"/>
          <a:ext cx="8538520" cy="47573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4630">
                  <a:extLst>
                    <a:ext uri="{9D8B030D-6E8A-4147-A177-3AD203B41FA5}">
                      <a16:colId xmlns:a16="http://schemas.microsoft.com/office/drawing/2014/main" val="2150132842"/>
                    </a:ext>
                  </a:extLst>
                </a:gridCol>
                <a:gridCol w="2134630">
                  <a:extLst>
                    <a:ext uri="{9D8B030D-6E8A-4147-A177-3AD203B41FA5}">
                      <a16:colId xmlns:a16="http://schemas.microsoft.com/office/drawing/2014/main" val="1089280756"/>
                    </a:ext>
                  </a:extLst>
                </a:gridCol>
                <a:gridCol w="2134630">
                  <a:extLst>
                    <a:ext uri="{9D8B030D-6E8A-4147-A177-3AD203B41FA5}">
                      <a16:colId xmlns:a16="http://schemas.microsoft.com/office/drawing/2014/main" val="3357817799"/>
                    </a:ext>
                  </a:extLst>
                </a:gridCol>
                <a:gridCol w="2134630">
                  <a:extLst>
                    <a:ext uri="{9D8B030D-6E8A-4147-A177-3AD203B41FA5}">
                      <a16:colId xmlns:a16="http://schemas.microsoft.com/office/drawing/2014/main" val="2207665986"/>
                    </a:ext>
                  </a:extLst>
                </a:gridCol>
              </a:tblGrid>
              <a:tr h="74641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工作項目及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計畫全程產出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期中查核點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日前</a:t>
                      </a:r>
                      <a:r>
                        <a:rPr lang="en-US" alt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期末查核點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日前</a:t>
                      </a:r>
                      <a:r>
                        <a:rPr lang="en-US" alt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參與人員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22989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28775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834876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54287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99926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88871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B3.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38973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C1.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36348"/>
                  </a:ext>
                </a:extLst>
              </a:tr>
              <a:tr h="50136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C2.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4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3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D0077EC-76EF-4AE9-A4AA-C7649B8B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8D93D7-9856-493B-8DD1-1F89775D60F6}"/>
              </a:ext>
            </a:extLst>
          </p:cNvPr>
          <p:cNvSpPr/>
          <p:nvPr/>
        </p:nvSpPr>
        <p:spPr>
          <a:xfrm>
            <a:off x="471809" y="43560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伍、總經費預算編列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6C8154B-939D-40C4-B121-DC69D713D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41764"/>
              </p:ext>
            </p:extLst>
          </p:nvPr>
        </p:nvGraphicFramePr>
        <p:xfrm>
          <a:off x="251521" y="1041273"/>
          <a:ext cx="8640958" cy="428030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7529">
                <a:tc grid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</a:t>
                      </a: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 </a:t>
                      </a: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會計科目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補助款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補助款佔該項目經費比例</a:t>
                      </a:r>
                      <a:r>
                        <a:rPr lang="en-US" alt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自籌</a:t>
                      </a:r>
                      <a:r>
                        <a:rPr 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款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(C)=(A)+(B)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en-US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800" b="1" kern="100" baseline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8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第一級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租金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權利使用費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委託勞務費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按日按件計資酬金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雜支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資訊服務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國內旅費</a:t>
                      </a: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85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計畫總經費</a:t>
                      </a:r>
                    </a:p>
                  </a:txBody>
                  <a:tcPr marL="17779" marR="1777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775FFDAE-168C-4C95-BB80-012851C67E98}"/>
              </a:ext>
            </a:extLst>
          </p:cNvPr>
          <p:cNvSpPr txBox="1"/>
          <p:nvPr/>
        </p:nvSpPr>
        <p:spPr>
          <a:xfrm>
            <a:off x="1002279" y="5321579"/>
            <a:ext cx="60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各科目之補助款金額需等於或小於自籌款</a:t>
            </a:r>
            <a:endParaRPr lang="en-US" altLang="zh-TW" sz="1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委託勞務費以不超過總經費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為原則。</a:t>
            </a:r>
            <a:endParaRPr lang="en-US" altLang="zh-TW" sz="1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3.雜支以不超過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10%為原則。</a:t>
            </a:r>
          </a:p>
          <a:p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請印出本頁，務必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簽名用印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或用大小章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行號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請四捨五入至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0211F2-C980-4D0C-A2B1-A3C03DF38A4E}"/>
              </a:ext>
            </a:extLst>
          </p:cNvPr>
          <p:cNvSpPr/>
          <p:nvPr/>
        </p:nvSpPr>
        <p:spPr>
          <a:xfrm>
            <a:off x="7086600" y="5381806"/>
            <a:ext cx="1798320" cy="11346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文字方塊 2">
            <a:extLst>
              <a:ext uri="{FF2B5EF4-FFF2-40B4-BE49-F238E27FC236}">
                <a16:creationId xmlns:a16="http://schemas.microsoft.com/office/drawing/2014/main" id="{C80B7551-D5AC-475C-8AE1-6B365E7D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827" y="5381806"/>
            <a:ext cx="369332" cy="11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eaVert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00" spc="300">
                <a:solidFill>
                  <a:srgbClr val="FF0000"/>
                </a:solidFill>
                <a:effectLst/>
                <a:latin typeface="Callibri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1200" b="1" kern="100" spc="300">
                <a:solidFill>
                  <a:srgbClr val="FF0000"/>
                </a:solidFill>
                <a:effectLst/>
                <a:latin typeface="Callibri"/>
                <a:ea typeface="微軟正黑體" panose="020B0604030504040204" pitchFamily="34" charset="-120"/>
                <a:cs typeface="Times New Roman" panose="02020603050405020304" pitchFamily="18" charset="0"/>
              </a:rPr>
              <a:t>簽章</a:t>
            </a:r>
            <a:r>
              <a:rPr lang="en-US" altLang="zh-TW" sz="1200" b="1" kern="100" spc="300">
                <a:solidFill>
                  <a:srgbClr val="FF0000"/>
                </a:solidFill>
                <a:effectLst/>
                <a:latin typeface="Callibri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sz="1200" b="1" kern="100" spc="300">
                <a:solidFill>
                  <a:srgbClr val="FF0000"/>
                </a:solidFill>
                <a:effectLst/>
                <a:latin typeface="Callibri"/>
                <a:ea typeface="微軟正黑體" panose="020B0604030504040204" pitchFamily="34" charset="-120"/>
                <a:cs typeface="Times New Roman" panose="02020603050405020304" pitchFamily="18" charset="0"/>
              </a:rPr>
              <a:t>用印</a:t>
            </a:r>
            <a:r>
              <a:rPr lang="en-US" sz="1200" b="1" kern="100" spc="300" dirty="0">
                <a:solidFill>
                  <a:srgbClr val="FF0000"/>
                </a:solidFill>
                <a:effectLst/>
                <a:latin typeface="Callibri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sz="1200" b="1" kern="100" spc="300" dirty="0">
              <a:solidFill>
                <a:srgbClr val="FF0000"/>
              </a:solidFill>
              <a:effectLst/>
              <a:latin typeface="Callibri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5C87D0-19AC-4CA4-9268-BA5107AF7291}"/>
              </a:ext>
            </a:extLst>
          </p:cNvPr>
          <p:cNvSpPr/>
          <p:nvPr/>
        </p:nvSpPr>
        <p:spPr>
          <a:xfrm>
            <a:off x="3797197" y="63394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  <a:endParaRPr lang="zh-TW" altLang="en-US" b="1"/>
          </a:p>
        </p:txBody>
      </p:sp>
    </p:spTree>
    <p:extLst>
      <p:ext uri="{BB962C8B-B14F-4D97-AF65-F5344CB8AC3E}">
        <p14:creationId xmlns:p14="http://schemas.microsoft.com/office/powerpoint/2010/main" val="151813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221BFA-C738-4A96-A365-E12AEB9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E9414B-4568-45ED-84B9-C586BA21BA85}"/>
              </a:ext>
            </a:extLst>
          </p:cNvPr>
          <p:cNvSpPr/>
          <p:nvPr/>
        </p:nvSpPr>
        <p:spPr>
          <a:xfrm>
            <a:off x="471809" y="40360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陸、預期效益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7A1FFF-C316-4889-9880-9160D1A31852}"/>
              </a:ext>
            </a:extLst>
          </p:cNvPr>
          <p:cNvSpPr/>
          <p:nvPr/>
        </p:nvSpPr>
        <p:spPr>
          <a:xfrm>
            <a:off x="595379" y="92682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一、量化效益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F9D2619-E127-47A7-8569-5797D9DE9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59936"/>
              </p:ext>
            </p:extLst>
          </p:nvPr>
        </p:nvGraphicFramePr>
        <p:xfrm>
          <a:off x="595379" y="1388493"/>
          <a:ext cx="8013525" cy="50450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86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評估項目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計畫執行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預期效益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86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</a:t>
                      </a: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86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產值</a:t>
                      </a: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千元</a:t>
                      </a: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044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拓展通路個數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86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就業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固定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86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研發類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加工類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必填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新產品</a:t>
                      </a:r>
                      <a:endParaRPr lang="zh-TW" altLang="en-US" sz="2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86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新設計物</a:t>
                      </a:r>
                      <a:endParaRPr lang="zh-TW" altLang="en-US" sz="2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32459"/>
                  </a:ext>
                </a:extLst>
              </a:tr>
              <a:tr h="39618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農產品驗證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00897"/>
                  </a:ext>
                </a:extLst>
              </a:tr>
              <a:tr h="396186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食農教育類</a:t>
                      </a:r>
                      <a:endParaRPr lang="en-US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必填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體驗活動</a:t>
                      </a:r>
                      <a:endParaRPr lang="zh-TW" altLang="en-US" sz="1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8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參與人次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人次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93744"/>
                  </a:ext>
                </a:extLst>
              </a:tr>
              <a:tr h="39618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推廣教材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5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5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8A41A9F-A893-46B3-B229-E1FC53B3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2640C0-387A-4C48-BA6E-C9EDCCFC9153}"/>
              </a:ext>
            </a:extLst>
          </p:cNvPr>
          <p:cNvSpPr/>
          <p:nvPr/>
        </p:nvSpPr>
        <p:spPr>
          <a:xfrm>
            <a:off x="471809" y="40360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陸、預期效益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F66FC0-DCA7-4CE7-BD14-4B60881E69EA}"/>
              </a:ext>
            </a:extLst>
          </p:cNvPr>
          <p:cNvSpPr/>
          <p:nvPr/>
        </p:nvSpPr>
        <p:spPr>
          <a:xfrm>
            <a:off x="595379" y="92682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二、質化效益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87AB5D7-D1B5-4BE1-A5C1-627E1470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45487"/>
              </p:ext>
            </p:extLst>
          </p:nvPr>
        </p:nvGraphicFramePr>
        <p:xfrm>
          <a:off x="549106" y="1450049"/>
          <a:ext cx="8028384" cy="37979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45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影響面向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影響內容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5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社會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對社會整體的改善，如農民、社區及整體社會的改善和貢獻等</a:t>
                      </a: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95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對農業產業的提升，如生產力、競爭力和技術創新方面等</a:t>
                      </a: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95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可評估計畫對自然環境、資源管理及可持續發展的影響等</a:t>
                      </a: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6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自行增加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73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15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FF918C8-F6C6-46C1-AB97-B745EB71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6BEFDBF-16A1-45BF-8612-40F2880CF574}"/>
              </a:ext>
            </a:extLst>
          </p:cNvPr>
          <p:cNvSpPr txBox="1"/>
          <p:nvPr/>
        </p:nvSpPr>
        <p:spPr>
          <a:xfrm>
            <a:off x="647564" y="1465729"/>
            <a:ext cx="78488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5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壹、計畫緣起及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…………...…………..………..3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ts val="5000"/>
              </a:lnSpc>
            </a:pP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貳、計畫需求分析及營運說明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……………..…….….5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dist">
              <a:lnSpc>
                <a:spcPts val="5000"/>
              </a:lnSpc>
            </a:pP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計畫策略與進行</a:t>
            </a:r>
            <a:r>
              <a:rPr lang="zh-TW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……………………….……6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ts val="5000"/>
              </a:lnSpc>
            </a:pP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查核點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…………..…………….……………10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ts val="5000"/>
              </a:lnSpc>
            </a:pP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伍、總經費預算編列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..………………………………..11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ts val="5000"/>
              </a:lnSpc>
            </a:pP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陸、預期效益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……………..……..……………………12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7B32977-C92F-43E9-926F-5E089F7F1D2D}"/>
              </a:ext>
            </a:extLst>
          </p:cNvPr>
          <p:cNvSpPr/>
          <p:nvPr/>
        </p:nvSpPr>
        <p:spPr>
          <a:xfrm>
            <a:off x="2863840" y="657774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計畫構想</a:t>
            </a:r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書大綱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D6EDA8E-FCC9-A959-E825-1106A43D44C2}"/>
              </a:ext>
            </a:extLst>
          </p:cNvPr>
          <p:cNvSpPr txBox="1"/>
          <p:nvPr/>
        </p:nvSpPr>
        <p:spPr>
          <a:xfrm>
            <a:off x="5275780" y="52921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大綱頁碼請根據實際頁數調整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78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D6EF51-0D09-4847-BD37-16B50C41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7B34DF-1BE0-4E25-8F12-3586DCF1068D}"/>
              </a:ext>
            </a:extLst>
          </p:cNvPr>
          <p:cNvSpPr/>
          <p:nvPr/>
        </p:nvSpPr>
        <p:spPr>
          <a:xfrm>
            <a:off x="471809" y="43560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壹、計畫緣起與摘要</a:t>
            </a:r>
            <a:endParaRPr lang="zh-TW" altLang="en-US" sz="2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329C10-4E4C-48CC-B142-38AC1F00A4E1}"/>
              </a:ext>
            </a:extLst>
          </p:cNvPr>
          <p:cNvSpPr/>
          <p:nvPr/>
        </p:nvSpPr>
        <p:spPr>
          <a:xfrm>
            <a:off x="595379" y="972000"/>
            <a:ext cx="84249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一、</a:t>
            </a:r>
            <a:r>
              <a:rPr lang="zh-TW" altLang="zh-TW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計畫</a:t>
            </a: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緣起</a:t>
            </a:r>
            <a:r>
              <a:rPr lang="en-US" altLang="zh-TW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：</a:t>
            </a:r>
          </a:p>
          <a:p>
            <a:r>
              <a:rPr lang="zh-TW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撰寫建議</a:t>
            </a:r>
            <a:r>
              <a:rPr lang="en-US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：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(一)</a:t>
            </a:r>
            <a:r>
              <a:rPr lang="zh-TW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請說明本計畫</a:t>
            </a:r>
            <a:r>
              <a:rPr lang="zh-TW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想解決之現況，</a:t>
            </a:r>
            <a:r>
              <a:rPr lang="zh-TW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如目前</a:t>
            </a:r>
            <a:r>
              <a:rPr lang="zh-TW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產業現況、遭遇之問題挑戰。</a:t>
            </a:r>
            <a:endParaRPr lang="en-US" altLang="zh-TW" sz="1600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二</a:t>
            </a:r>
            <a:r>
              <a:rPr lang="en-US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請根據前述，</a:t>
            </a:r>
            <a:r>
              <a:rPr lang="zh-TW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如何</a:t>
            </a:r>
            <a:r>
              <a:rPr lang="zh-TW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藉由創新加值經營機制提供解決方案或增加具體效益。</a:t>
            </a:r>
            <a:endParaRPr lang="en-US" altLang="zh-TW" sz="1600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※</a:t>
            </a:r>
            <a:r>
              <a:rPr lang="zh-TW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如為</a:t>
            </a:r>
            <a:r>
              <a:rPr lang="zh-TW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延續案</a:t>
            </a:r>
            <a:r>
              <a:rPr lang="zh-TW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須說明上一年度計畫執行成果，如實際執行效益、成果以及延續目的</a:t>
            </a:r>
            <a:endParaRPr lang="en-US" altLang="zh-TW" sz="1600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D65926-D982-4D14-BEF1-56E8B2546044}"/>
              </a:ext>
            </a:extLst>
          </p:cNvPr>
          <p:cNvSpPr/>
          <p:nvPr/>
        </p:nvSpPr>
        <p:spPr>
          <a:xfrm>
            <a:off x="595379" y="370250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400" b="1">
                <a:latin typeface="Calibri" panose="020F0502020204030204" pitchFamily="34" charset="0"/>
                <a:ea typeface="微軟正黑體" panose="020B0604030504040204" pitchFamily="34" charset="-120"/>
              </a:rPr>
              <a:t>二、</a:t>
            </a:r>
            <a:r>
              <a:rPr lang="zh-TW" altLang="zh-TW" sz="2400" b="1">
                <a:latin typeface="Calibri" panose="020F0502020204030204" pitchFamily="34" charset="0"/>
                <a:ea typeface="微軟正黑體" panose="020B0604030504040204" pitchFamily="34" charset="-120"/>
              </a:rPr>
              <a:t>計畫</a:t>
            </a:r>
            <a:r>
              <a:rPr lang="zh-TW" altLang="en-US" sz="2400" b="1">
                <a:latin typeface="Calibri" panose="020F0502020204030204" pitchFamily="34" charset="0"/>
                <a:ea typeface="微軟正黑體" panose="020B0604030504040204" pitchFamily="34" charset="-120"/>
              </a:rPr>
              <a:t>摘要</a:t>
            </a:r>
            <a:r>
              <a:rPr lang="en-US" altLang="zh-TW" sz="2400" b="1">
                <a:latin typeface="Calibri" panose="020F0502020204030204" pitchFamily="34" charset="0"/>
                <a:ea typeface="微軟正黑體" panose="020B0604030504040204" pitchFamily="34" charset="-120"/>
              </a:rPr>
              <a:t>：</a:t>
            </a:r>
          </a:p>
          <a:p>
            <a:r>
              <a:rPr lang="zh-TW" altLang="en-US" sz="160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撰寫建議</a:t>
            </a:r>
            <a:r>
              <a:rPr lang="en-US" altLang="zh-TW" sz="160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：</a:t>
            </a:r>
            <a:r>
              <a:rPr lang="zh-TW" altLang="en-US" sz="160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簡要說明本計畫之執行方式及預期產出等。</a:t>
            </a:r>
            <a:endParaRPr lang="en-US" altLang="zh-TW" sz="1600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273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2D9FA24-6036-451C-A22C-09AAD384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787AF5-937F-498E-BA50-D28432E8657D}"/>
              </a:ext>
            </a:extLst>
          </p:cNvPr>
          <p:cNvSpPr/>
          <p:nvPr/>
        </p:nvSpPr>
        <p:spPr>
          <a:xfrm>
            <a:off x="471809" y="43560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壹、計畫緣起與摘要</a:t>
            </a:r>
            <a:endParaRPr lang="zh-TW" altLang="en-US" sz="2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39FFDEE-5F4A-4506-81D6-11B3E90CD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10433"/>
              </p:ext>
            </p:extLst>
          </p:nvPr>
        </p:nvGraphicFramePr>
        <p:xfrm>
          <a:off x="683568" y="1717433"/>
          <a:ext cx="7776864" cy="403244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41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7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申請人姓名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</a:t>
                      </a:r>
                      <a:endParaRPr lang="zh-TW" altLang="en-US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所屬聯誼會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從農年資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面積</a:t>
                      </a:r>
                      <a:r>
                        <a:rPr lang="en-US" altLang="zh-TW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產量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主要作物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主要客戶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營運對象</a:t>
                      </a: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經營簡介</a:t>
                      </a: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1F184EC-35DE-4090-AB3D-ECB6F899C8BD}"/>
              </a:ext>
            </a:extLst>
          </p:cNvPr>
          <p:cNvSpPr/>
          <p:nvPr/>
        </p:nvSpPr>
        <p:spPr>
          <a:xfrm>
            <a:off x="595379" y="97200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申請人簡介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0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549DCDD-57BA-4C3F-82C5-DEAB4D86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97847D-D31F-43C8-9615-EDD76CEB6C7C}"/>
              </a:ext>
            </a:extLst>
          </p:cNvPr>
          <p:cNvSpPr/>
          <p:nvPr/>
        </p:nvSpPr>
        <p:spPr>
          <a:xfrm>
            <a:off x="471809" y="43560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貳、計畫需求分析及營運說明</a:t>
            </a:r>
            <a:endParaRPr lang="zh-TW" altLang="en-US" sz="2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518D9F-2914-4010-A8CA-771D4C60A8F9}"/>
              </a:ext>
            </a:extLst>
          </p:cNvPr>
          <p:cNvSpPr/>
          <p:nvPr/>
        </p:nvSpPr>
        <p:spPr>
          <a:xfrm>
            <a:off x="595379" y="972000"/>
            <a:ext cx="842493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一、產業環境、現況及需求分析</a:t>
            </a:r>
            <a:endParaRPr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160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撰寫建議</a:t>
            </a:r>
            <a:r>
              <a:rPr lang="en-US" altLang="zh-TW" sz="160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：</a:t>
            </a:r>
            <a:r>
              <a:rPr lang="zh-TW" altLang="en-US" sz="160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盤點並分析本計畫所處之產業環境、背景及衍生需求</a:t>
            </a:r>
            <a:endParaRPr lang="en-US" altLang="zh-TW" sz="160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A3F9A3-8B65-4E78-BCBC-ADE0B9F7C1AE}"/>
              </a:ext>
            </a:extLst>
          </p:cNvPr>
          <p:cNvSpPr/>
          <p:nvPr/>
        </p:nvSpPr>
        <p:spPr>
          <a:xfrm>
            <a:off x="576189" y="2920352"/>
            <a:ext cx="842493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二、計畫營運說明</a:t>
            </a:r>
            <a:endParaRPr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撰寫建議：根據上述分析內容，說明希望透過計畫解決之問題及方式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30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1BE093-3057-468D-9AC9-0537F194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92778AB-66D2-427E-BFFB-22C52C8C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75174"/>
              </p:ext>
            </p:extLst>
          </p:nvPr>
        </p:nvGraphicFramePr>
        <p:xfrm>
          <a:off x="426368" y="1490121"/>
          <a:ext cx="8291263" cy="28110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7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95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alt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0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合作對象</a:t>
                      </a:r>
                      <a:r>
                        <a:rPr lang="en-US" sz="18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70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合作對象</a:t>
                      </a:r>
                      <a:r>
                        <a:rPr lang="en-US" sz="1800" b="1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b="1" kern="100" baseline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70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合作對象</a:t>
                      </a:r>
                      <a:r>
                        <a:rPr lang="en-US" sz="1800" b="1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b="1" kern="100" baseline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313A4604-425A-4AC1-99EA-9BE9266E1802}"/>
              </a:ext>
            </a:extLst>
          </p:cNvPr>
          <p:cNvSpPr/>
          <p:nvPr/>
        </p:nvSpPr>
        <p:spPr>
          <a:xfrm>
            <a:off x="595379" y="97200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一、團隊組成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5DCF42-9401-4ABE-860C-ACBD9DC24772}"/>
              </a:ext>
            </a:extLst>
          </p:cNvPr>
          <p:cNvSpPr/>
          <p:nvPr/>
        </p:nvSpPr>
        <p:spPr>
          <a:xfrm>
            <a:off x="6229015" y="1151567"/>
            <a:ext cx="2579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表格不足請自行增列調整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652D46-8D2D-47AE-9CD2-3AD268A3E705}"/>
              </a:ext>
            </a:extLst>
          </p:cNvPr>
          <p:cNvSpPr/>
          <p:nvPr/>
        </p:nvSpPr>
        <p:spPr>
          <a:xfrm>
            <a:off x="595379" y="4374989"/>
            <a:ext cx="84249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二、合作動機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fontAlgn="base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撰寫建議：</a:t>
            </a:r>
            <a:endParaRPr lang="en-US" altLang="zh-TW" sz="1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請說明找這些合作夥伴之原因</a:t>
            </a:r>
            <a:endParaRPr lang="en-US" altLang="zh-TW" sz="1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合作夥伴如為在地農民團體、公協會團體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合作社、產銷班、聯誼會、社區發展協會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請詳述合作之動機及欲共同解決之問題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34E589-D8CE-41AE-BC98-A5C3B1BD44A6}"/>
              </a:ext>
            </a:extLst>
          </p:cNvPr>
          <p:cNvSpPr/>
          <p:nvPr/>
        </p:nvSpPr>
        <p:spPr>
          <a:xfrm>
            <a:off x="471809" y="43560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參、計畫策略與進行方式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72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D4ED19B-A0D5-4BAB-9EA2-93BAC42D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25E1DA2-C048-40F3-90E1-51A9919FE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23899"/>
              </p:ext>
            </p:extLst>
          </p:nvPr>
        </p:nvGraphicFramePr>
        <p:xfrm>
          <a:off x="471809" y="1800788"/>
          <a:ext cx="8291263" cy="40933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8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合作方式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23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合作對象</a:t>
                      </a:r>
                      <a:r>
                        <a:rPr lang="en-US" altLang="zh-TW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 _______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23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合作對象</a:t>
                      </a: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 </a:t>
                      </a:r>
                      <a:r>
                        <a:rPr lang="en-US" altLang="zh-TW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_______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23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合作對象</a:t>
                      </a: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3 </a:t>
                      </a:r>
                      <a:r>
                        <a:rPr lang="en-US" altLang="zh-TW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_______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0106387-E684-4C08-BF35-9A32A8475934}"/>
              </a:ext>
            </a:extLst>
          </p:cNvPr>
          <p:cNvSpPr/>
          <p:nvPr/>
        </p:nvSpPr>
        <p:spPr>
          <a:xfrm>
            <a:off x="595379" y="972000"/>
            <a:ext cx="842493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三、合作方式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fontAlgn="base">
              <a:spcAft>
                <a:spcPts val="600"/>
              </a:spcAft>
            </a:pP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撰寫建議：請說明合作內容，如提供諮詢、合作開發產品、合作模式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797C98-9BD2-4246-A4B0-CCB1FC4C08A5}"/>
              </a:ext>
            </a:extLst>
          </p:cNvPr>
          <p:cNvSpPr/>
          <p:nvPr/>
        </p:nvSpPr>
        <p:spPr>
          <a:xfrm>
            <a:off x="471809" y="43560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參、計畫策略與進行方式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828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787B46A-3003-43D6-B4BF-78C5C01D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77BB65-05AF-4D6F-9667-D3A662594C9E}"/>
              </a:ext>
            </a:extLst>
          </p:cNvPr>
          <p:cNvSpPr/>
          <p:nvPr/>
        </p:nvSpPr>
        <p:spPr>
          <a:xfrm>
            <a:off x="595379" y="97200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、計畫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846052-6C77-4B82-A4AB-EC64C409ECA0}"/>
              </a:ext>
            </a:extLst>
          </p:cNvPr>
          <p:cNvSpPr/>
          <p:nvPr/>
        </p:nvSpPr>
        <p:spPr>
          <a:xfrm>
            <a:off x="817918" y="1459065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全程目標</a:t>
            </a:r>
            <a:endParaRPr lang="en-US" altLang="zh-TW" sz="2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撰寫建議：說明計畫執行</a:t>
            </a:r>
            <a:r>
              <a:rPr lang="en-US" altLang="zh-TW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個月後欲達成之目標</a:t>
            </a:r>
            <a:endParaRPr lang="en-US" altLang="zh-TW" sz="1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5CFCEA-70D5-4133-A5C3-DC56F674DD86}"/>
              </a:ext>
            </a:extLst>
          </p:cNvPr>
          <p:cNvSpPr/>
          <p:nvPr/>
        </p:nvSpPr>
        <p:spPr>
          <a:xfrm>
            <a:off x="817918" y="3587708"/>
            <a:ext cx="832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分階段目標</a:t>
            </a:r>
            <a:endParaRPr lang="en-US" altLang="zh-TW" sz="2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撰寫建議：根據期中、期末之執行階段各自設定目標，欲申請延續計畫須設定延續案目標。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若未填寫分年度計畫目標，後續將無法提延續案</a:t>
            </a:r>
            <a:endParaRPr lang="en-US" altLang="zh-TW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A36E2F-D708-4BB0-994D-8090924C8ACB}"/>
              </a:ext>
            </a:extLst>
          </p:cNvPr>
          <p:cNvSpPr/>
          <p:nvPr/>
        </p:nvSpPr>
        <p:spPr>
          <a:xfrm>
            <a:off x="471809" y="43560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參、計畫策略與進行方式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0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8E86D85-F1D9-44D5-A1E1-12B571F6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6BB9-40D6-481A-8F86-7F2774A6B859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0A0EAB-952B-4949-BD0C-19FA3DF196E7}"/>
              </a:ext>
            </a:extLst>
          </p:cNvPr>
          <p:cNvSpPr/>
          <p:nvPr/>
        </p:nvSpPr>
        <p:spPr>
          <a:xfrm>
            <a:off x="471809" y="43560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參、計畫策略與進行方式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B9E7C6-ACE0-4809-B636-3C2A0BD85098}"/>
              </a:ext>
            </a:extLst>
          </p:cNvPr>
          <p:cNvSpPr txBox="1"/>
          <p:nvPr/>
        </p:nvSpPr>
        <p:spPr>
          <a:xfrm>
            <a:off x="610091" y="3626302"/>
            <a:ext cx="1288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計畫名稱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19D6A2D9-DF50-4CC5-BCCF-EA525E4EDE0E}"/>
              </a:ext>
            </a:extLst>
          </p:cNvPr>
          <p:cNvCxnSpPr>
            <a:stCxn id="5" idx="3"/>
          </p:cNvCxnSpPr>
          <p:nvPr/>
        </p:nvCxnSpPr>
        <p:spPr>
          <a:xfrm>
            <a:off x="1898195" y="3810968"/>
            <a:ext cx="65611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E330DC4-D14C-4F3C-A4EF-6CF1719620F5}"/>
              </a:ext>
            </a:extLst>
          </p:cNvPr>
          <p:cNvCxnSpPr>
            <a:cxnSpLocks/>
          </p:cNvCxnSpPr>
          <p:nvPr/>
        </p:nvCxnSpPr>
        <p:spPr>
          <a:xfrm flipV="1">
            <a:off x="2268162" y="2111560"/>
            <a:ext cx="0" cy="1699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5CCDAC0-58C4-4D61-8029-B35458CAE040}"/>
              </a:ext>
            </a:extLst>
          </p:cNvPr>
          <p:cNvCxnSpPr/>
          <p:nvPr/>
        </p:nvCxnSpPr>
        <p:spPr>
          <a:xfrm flipV="1">
            <a:off x="2268162" y="3810965"/>
            <a:ext cx="0" cy="175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560751-A346-46A8-B495-045E704581CD}"/>
              </a:ext>
            </a:extLst>
          </p:cNvPr>
          <p:cNvSpPr txBox="1"/>
          <p:nvPr/>
        </p:nvSpPr>
        <p:spPr>
          <a:xfrm>
            <a:off x="2934744" y="3618210"/>
            <a:ext cx="18784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分項工作名稱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0462881-2CE5-4EC9-A215-540A51A28E8A}"/>
              </a:ext>
            </a:extLst>
          </p:cNvPr>
          <p:cNvCxnSpPr/>
          <p:nvPr/>
        </p:nvCxnSpPr>
        <p:spPr>
          <a:xfrm flipV="1">
            <a:off x="2266592" y="2111560"/>
            <a:ext cx="6932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669776D-1A73-4838-BD6E-D0D25D6D9455}"/>
              </a:ext>
            </a:extLst>
          </p:cNvPr>
          <p:cNvCxnSpPr/>
          <p:nvPr/>
        </p:nvCxnSpPr>
        <p:spPr>
          <a:xfrm>
            <a:off x="2275836" y="5558596"/>
            <a:ext cx="6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3BEF13F-8214-42F7-A76A-DBB2D37BC94C}"/>
              </a:ext>
            </a:extLst>
          </p:cNvPr>
          <p:cNvCxnSpPr/>
          <p:nvPr/>
        </p:nvCxnSpPr>
        <p:spPr>
          <a:xfrm>
            <a:off x="4813154" y="2100225"/>
            <a:ext cx="800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C7178A7-D1A6-4C2B-AE01-468624A81A0D}"/>
              </a:ext>
            </a:extLst>
          </p:cNvPr>
          <p:cNvSpPr txBox="1"/>
          <p:nvPr/>
        </p:nvSpPr>
        <p:spPr>
          <a:xfrm>
            <a:off x="5613283" y="1872615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A2: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6CA2C56-3EC1-428B-BE34-51805AAF8A9F}"/>
              </a:ext>
            </a:extLst>
          </p:cNvPr>
          <p:cNvSpPr txBox="1"/>
          <p:nvPr/>
        </p:nvSpPr>
        <p:spPr>
          <a:xfrm>
            <a:off x="5625835" y="2525391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A3: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40433D-41AC-45C2-8452-EF8AE95427F2}"/>
              </a:ext>
            </a:extLst>
          </p:cNvPr>
          <p:cNvCxnSpPr>
            <a:cxnSpLocks/>
          </p:cNvCxnSpPr>
          <p:nvPr/>
        </p:nvCxnSpPr>
        <p:spPr>
          <a:xfrm flipV="1">
            <a:off x="4722415" y="5574987"/>
            <a:ext cx="327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27E17B7-6031-4AD1-8B8F-B6A152305908}"/>
              </a:ext>
            </a:extLst>
          </p:cNvPr>
          <p:cNvSpPr txBox="1"/>
          <p:nvPr/>
        </p:nvSpPr>
        <p:spPr>
          <a:xfrm>
            <a:off x="5625835" y="3739429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0025446-B907-434A-B745-26300137EEDE}"/>
              </a:ext>
            </a:extLst>
          </p:cNvPr>
          <p:cNvSpPr txBox="1"/>
          <p:nvPr/>
        </p:nvSpPr>
        <p:spPr>
          <a:xfrm>
            <a:off x="5625835" y="3114154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293311-C7FF-46A7-9A50-1D62E38D15F7}"/>
              </a:ext>
            </a:extLst>
          </p:cNvPr>
          <p:cNvSpPr txBox="1"/>
          <p:nvPr/>
        </p:nvSpPr>
        <p:spPr>
          <a:xfrm>
            <a:off x="5625835" y="4364704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B3: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CC58635-A1C1-4B30-BC9A-14D78185E3E8}"/>
              </a:ext>
            </a:extLst>
          </p:cNvPr>
          <p:cNvSpPr txBox="1"/>
          <p:nvPr/>
        </p:nvSpPr>
        <p:spPr>
          <a:xfrm>
            <a:off x="5625835" y="5705239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C2: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161F63E-20D5-4ED1-974D-115A7F660502}"/>
              </a:ext>
            </a:extLst>
          </p:cNvPr>
          <p:cNvSpPr txBox="1"/>
          <p:nvPr/>
        </p:nvSpPr>
        <p:spPr>
          <a:xfrm>
            <a:off x="5625835" y="4993144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C1: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C474C5A-53C7-4531-81B4-083A6CD5D04D}"/>
              </a:ext>
            </a:extLst>
          </p:cNvPr>
          <p:cNvCxnSpPr/>
          <p:nvPr/>
        </p:nvCxnSpPr>
        <p:spPr>
          <a:xfrm>
            <a:off x="5045260" y="5200851"/>
            <a:ext cx="568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D4460554-794D-4CFA-92BD-DE918A1C5393}"/>
              </a:ext>
            </a:extLst>
          </p:cNvPr>
          <p:cNvCxnSpPr/>
          <p:nvPr/>
        </p:nvCxnSpPr>
        <p:spPr>
          <a:xfrm>
            <a:off x="5037219" y="5930555"/>
            <a:ext cx="5841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2A28C7D-84A5-4810-8C49-CE17BE6D30A7}"/>
              </a:ext>
            </a:extLst>
          </p:cNvPr>
          <p:cNvCxnSpPr/>
          <p:nvPr/>
        </p:nvCxnSpPr>
        <p:spPr>
          <a:xfrm flipV="1">
            <a:off x="5045260" y="5200851"/>
            <a:ext cx="0" cy="729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C8D14F8-0AAD-4B9F-AAD5-CBC0E22E5939}"/>
              </a:ext>
            </a:extLst>
          </p:cNvPr>
          <p:cNvSpPr txBox="1"/>
          <p:nvPr/>
        </p:nvSpPr>
        <p:spPr>
          <a:xfrm>
            <a:off x="3685149" y="23119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:30%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0189E31-12F3-49DF-A218-70B607958710}"/>
              </a:ext>
            </a:extLst>
          </p:cNvPr>
          <p:cNvSpPr txBox="1"/>
          <p:nvPr/>
        </p:nvSpPr>
        <p:spPr>
          <a:xfrm>
            <a:off x="3685149" y="39924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:30%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125AD67-D4C8-4C47-B360-65CB0609C39B}"/>
              </a:ext>
            </a:extLst>
          </p:cNvPr>
          <p:cNvSpPr txBox="1"/>
          <p:nvPr/>
        </p:nvSpPr>
        <p:spPr>
          <a:xfrm>
            <a:off x="3685149" y="57626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:40%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30CF0FEE-CFC8-4A01-8BE3-D9D4BB277A53}"/>
              </a:ext>
            </a:extLst>
          </p:cNvPr>
          <p:cNvCxnSpPr/>
          <p:nvPr/>
        </p:nvCxnSpPr>
        <p:spPr>
          <a:xfrm>
            <a:off x="4813153" y="3926067"/>
            <a:ext cx="800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3D895F0-8534-4CD6-AE8F-7F4DBDD56DAF}"/>
              </a:ext>
            </a:extLst>
          </p:cNvPr>
          <p:cNvSpPr txBox="1"/>
          <p:nvPr/>
        </p:nvSpPr>
        <p:spPr>
          <a:xfrm>
            <a:off x="7282019" y="19075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25946E8-7574-4038-84CE-9592DC4EDBB0}"/>
              </a:ext>
            </a:extLst>
          </p:cNvPr>
          <p:cNvSpPr txBox="1"/>
          <p:nvPr/>
        </p:nvSpPr>
        <p:spPr>
          <a:xfrm>
            <a:off x="7269467" y="25463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A0B7B75-4F9C-43EA-AA66-4867511C0899}"/>
              </a:ext>
            </a:extLst>
          </p:cNvPr>
          <p:cNvSpPr txBox="1"/>
          <p:nvPr/>
        </p:nvSpPr>
        <p:spPr>
          <a:xfrm>
            <a:off x="7262867" y="3087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240C917-3393-4E49-98B1-34DD53501E27}"/>
              </a:ext>
            </a:extLst>
          </p:cNvPr>
          <p:cNvSpPr txBox="1"/>
          <p:nvPr/>
        </p:nvSpPr>
        <p:spPr>
          <a:xfrm>
            <a:off x="7262867" y="37259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2A4ED15-AF4B-4E3D-96B2-F9BAE32E4991}"/>
              </a:ext>
            </a:extLst>
          </p:cNvPr>
          <p:cNvSpPr txBox="1"/>
          <p:nvPr/>
        </p:nvSpPr>
        <p:spPr>
          <a:xfrm>
            <a:off x="7250315" y="43647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9AC89E0-12A0-4117-8FE9-F83B59072453}"/>
              </a:ext>
            </a:extLst>
          </p:cNvPr>
          <p:cNvSpPr txBox="1"/>
          <p:nvPr/>
        </p:nvSpPr>
        <p:spPr>
          <a:xfrm>
            <a:off x="7262867" y="50342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4219742-DF37-4E09-A3DF-6C8EB5232EDE}"/>
              </a:ext>
            </a:extLst>
          </p:cNvPr>
          <p:cNvSpPr txBox="1"/>
          <p:nvPr/>
        </p:nvSpPr>
        <p:spPr>
          <a:xfrm>
            <a:off x="7262867" y="56730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CC4CFAF-25CA-4E35-B7CD-6CF0085CB41C}"/>
              </a:ext>
            </a:extLst>
          </p:cNvPr>
          <p:cNvCxnSpPr/>
          <p:nvPr/>
        </p:nvCxnSpPr>
        <p:spPr>
          <a:xfrm>
            <a:off x="5045259" y="1484818"/>
            <a:ext cx="568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E3004E1B-8909-42DF-BA24-BDB5C78DFA48}"/>
              </a:ext>
            </a:extLst>
          </p:cNvPr>
          <p:cNvCxnSpPr/>
          <p:nvPr/>
        </p:nvCxnSpPr>
        <p:spPr>
          <a:xfrm>
            <a:off x="5053301" y="2708954"/>
            <a:ext cx="568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A80B16C-A6EB-4E0F-BF28-E430C4D185CB}"/>
              </a:ext>
            </a:extLst>
          </p:cNvPr>
          <p:cNvCxnSpPr/>
          <p:nvPr/>
        </p:nvCxnSpPr>
        <p:spPr>
          <a:xfrm>
            <a:off x="5053301" y="3330178"/>
            <a:ext cx="568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822CEA0F-FDCC-4D4A-82A4-578AE7994E53}"/>
              </a:ext>
            </a:extLst>
          </p:cNvPr>
          <p:cNvCxnSpPr/>
          <p:nvPr/>
        </p:nvCxnSpPr>
        <p:spPr>
          <a:xfrm>
            <a:off x="5053301" y="4554314"/>
            <a:ext cx="568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BB72FEA6-F9F5-4037-AD2C-467C1A78A502}"/>
              </a:ext>
            </a:extLst>
          </p:cNvPr>
          <p:cNvCxnSpPr/>
          <p:nvPr/>
        </p:nvCxnSpPr>
        <p:spPr>
          <a:xfrm flipV="1">
            <a:off x="5053301" y="1484818"/>
            <a:ext cx="0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2A94FBB7-DBBA-4ADD-A932-172B1FDFF981}"/>
              </a:ext>
            </a:extLst>
          </p:cNvPr>
          <p:cNvCxnSpPr/>
          <p:nvPr/>
        </p:nvCxnSpPr>
        <p:spPr>
          <a:xfrm flipV="1">
            <a:off x="5053301" y="3330178"/>
            <a:ext cx="0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F510859-BF54-46FB-AB01-776CE5C62092}"/>
              </a:ext>
            </a:extLst>
          </p:cNvPr>
          <p:cNvSpPr txBox="1"/>
          <p:nvPr/>
        </p:nvSpPr>
        <p:spPr>
          <a:xfrm>
            <a:off x="5635303" y="1219840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A1: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8190FB4A-4A7D-4AA0-A0B0-F295F2050894}"/>
              </a:ext>
            </a:extLst>
          </p:cNvPr>
          <p:cNvSpPr txBox="1"/>
          <p:nvPr/>
        </p:nvSpPr>
        <p:spPr>
          <a:xfrm>
            <a:off x="7304039" y="1219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3B722037-2732-44D9-8F59-F73F49B23537}"/>
              </a:ext>
            </a:extLst>
          </p:cNvPr>
          <p:cNvCxnSpPr/>
          <p:nvPr/>
        </p:nvCxnSpPr>
        <p:spPr>
          <a:xfrm>
            <a:off x="2263479" y="3805448"/>
            <a:ext cx="68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D0E17A0-2EBD-4287-B6DD-134C98D7352C}"/>
              </a:ext>
            </a:extLst>
          </p:cNvPr>
          <p:cNvSpPr txBox="1"/>
          <p:nvPr/>
        </p:nvSpPr>
        <p:spPr>
          <a:xfrm>
            <a:off x="2934744" y="1933491"/>
            <a:ext cx="18784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分項工作名稱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E7970F1-A2A9-481B-8A4A-659E0755CC5C}"/>
              </a:ext>
            </a:extLst>
          </p:cNvPr>
          <p:cNvSpPr txBox="1"/>
          <p:nvPr/>
        </p:nvSpPr>
        <p:spPr>
          <a:xfrm>
            <a:off x="2901795" y="5383111"/>
            <a:ext cx="1845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分項工作名稱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9A5EE1A-B02E-4667-9B1F-BFBECD377930}"/>
              </a:ext>
            </a:extLst>
          </p:cNvPr>
          <p:cNvSpPr/>
          <p:nvPr/>
        </p:nvSpPr>
        <p:spPr>
          <a:xfrm>
            <a:off x="595379" y="97200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五、執行策略與方法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33AA7CC-396E-4DF9-89BC-2E7EAB5FC593}"/>
              </a:ext>
            </a:extLst>
          </p:cNvPr>
          <p:cNvSpPr/>
          <p:nvPr/>
        </p:nvSpPr>
        <p:spPr>
          <a:xfrm>
            <a:off x="1060766" y="5969210"/>
            <a:ext cx="4914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撰寫說明：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計畫申請團隊工作占比應高於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fontAlgn="base"/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欄位不足請自行增加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72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1036</Words>
  <Application>Microsoft Office PowerPoint</Application>
  <PresentationFormat>如螢幕大小 (4:3)</PresentationFormat>
  <Paragraphs>278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Callibri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吳芊</dc:creator>
  <cp:lastModifiedBy>03400吳芊</cp:lastModifiedBy>
  <cp:revision>11</cp:revision>
  <dcterms:created xsi:type="dcterms:W3CDTF">2025-04-30T06:11:05Z</dcterms:created>
  <dcterms:modified xsi:type="dcterms:W3CDTF">2025-06-24T01:08:17Z</dcterms:modified>
</cp:coreProperties>
</file>